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2" r:id="rId1"/>
    <p:sldMasterId id="2147483650" r:id="rId2"/>
  </p:sldMasterIdLst>
  <p:notesMasterIdLst>
    <p:notesMasterId r:id="rId35"/>
  </p:notesMasterIdLst>
  <p:sldIdLst>
    <p:sldId id="257" r:id="rId3"/>
    <p:sldId id="286" r:id="rId4"/>
    <p:sldId id="258" r:id="rId5"/>
    <p:sldId id="279" r:id="rId6"/>
    <p:sldId id="280" r:id="rId7"/>
    <p:sldId id="289" r:id="rId8"/>
    <p:sldId id="260" r:id="rId9"/>
    <p:sldId id="268" r:id="rId10"/>
    <p:sldId id="281" r:id="rId11"/>
    <p:sldId id="292" r:id="rId12"/>
    <p:sldId id="293" r:id="rId13"/>
    <p:sldId id="271" r:id="rId14"/>
    <p:sldId id="277" r:id="rId15"/>
    <p:sldId id="287" r:id="rId16"/>
    <p:sldId id="288" r:id="rId17"/>
    <p:sldId id="273" r:id="rId18"/>
    <p:sldId id="274" r:id="rId19"/>
    <p:sldId id="276" r:id="rId20"/>
    <p:sldId id="275" r:id="rId21"/>
    <p:sldId id="261" r:id="rId22"/>
    <p:sldId id="263" r:id="rId23"/>
    <p:sldId id="264" r:id="rId24"/>
    <p:sldId id="270" r:id="rId25"/>
    <p:sldId id="265" r:id="rId26"/>
    <p:sldId id="278" r:id="rId27"/>
    <p:sldId id="269" r:id="rId28"/>
    <p:sldId id="291" r:id="rId29"/>
    <p:sldId id="290" r:id="rId30"/>
    <p:sldId id="294" r:id="rId31"/>
    <p:sldId id="267" r:id="rId32"/>
    <p:sldId id="282" r:id="rId33"/>
    <p:sldId id="272" r:id="rId34"/>
  </p:sldIdLst>
  <p:sldSz cx="9144000" cy="6858000" type="screen4x3"/>
  <p:notesSz cx="7104063" cy="10234613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-1240" y="-96"/>
      </p:cViewPr>
      <p:guideLst>
        <p:guide orient="horz" pos="2164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468" y="72"/>
      </p:cViewPr>
      <p:guideLst/>
    </p:cSldViewPr>
  </p:notesViewPr>
  <p:gridSpacing cx="72006" cy="72006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B687C-3C2B-4BC0-A204-30428D9AA5D8}" type="datetimeFigureOut">
              <a:rPr lang="en-US" smtClean="0"/>
              <a:t>11/23/16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6D9D-F7EC-41AF-8570-0413D9A2B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1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97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7959" cy="4721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652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矩形 6"/>
          <p:cNvSpPr/>
          <p:nvPr userDrawn="1"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92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矩形 5"/>
          <p:cNvSpPr/>
          <p:nvPr userDrawn="1"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8294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91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矩形 5"/>
          <p:cNvSpPr/>
          <p:nvPr userDrawn="1"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0550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4589464"/>
            <a:ext cx="7823162" cy="104190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矩形 5"/>
          <p:cNvSpPr/>
          <p:nvPr userDrawn="1"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1322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20687" cy="3850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3850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矩形 6"/>
          <p:cNvSpPr/>
          <p:nvPr userDrawn="1"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7457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6"/>
            <a:ext cx="3868340" cy="32155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6"/>
            <a:ext cx="3886200" cy="32155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矩形 8"/>
          <p:cNvSpPr/>
          <p:nvPr userDrawn="1"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119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矩形 4"/>
          <p:cNvSpPr/>
          <p:nvPr userDrawn="1"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8401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/>
          <p:cNvSpPr/>
          <p:nvPr userDrawn="1"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3334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7959" cy="47219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652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矩形 6"/>
          <p:cNvSpPr/>
          <p:nvPr userDrawn="1"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3603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092" y="365125"/>
            <a:ext cx="1491258" cy="1325562"/>
          </a:xfrm>
          <a:prstGeom prst="rect">
            <a:avLst/>
          </a:prstGeom>
        </p:spPr>
      </p:pic>
      <p:sp>
        <p:nvSpPr>
          <p:cNvPr id="12" name="圆角矩形 11"/>
          <p:cNvSpPr/>
          <p:nvPr userDrawn="1"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图片 6" descr="ppt5"/>
          <p:cNvPicPr>
            <a:picLocks noChangeAspect="1" noChangeArrowheads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7"/>
          <a:stretch/>
        </p:blipFill>
        <p:spPr bwMode="auto">
          <a:xfrm>
            <a:off x="-7145" y="5776487"/>
            <a:ext cx="9151145" cy="1159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6"/>
            <a:ext cx="7886700" cy="373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23" y="6055483"/>
            <a:ext cx="990716" cy="445307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6968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4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823" y="375286"/>
            <a:ext cx="1491258" cy="1325562"/>
          </a:xfrm>
          <a:prstGeom prst="rect">
            <a:avLst/>
          </a:prstGeom>
        </p:spPr>
      </p:pic>
      <p:sp>
        <p:nvSpPr>
          <p:cNvPr id="8" name="圆角矩形 7"/>
          <p:cNvSpPr/>
          <p:nvPr userDrawn="1"/>
        </p:nvSpPr>
        <p:spPr>
          <a:xfrm>
            <a:off x="7312178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764381" y="375286"/>
            <a:ext cx="7886700" cy="13255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764381" y="1995805"/>
            <a:ext cx="7886700" cy="348773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-228600"/>
            <a:endParaRPr lang="zh-CN" altLang="en-US"/>
          </a:p>
        </p:txBody>
      </p:sp>
      <p:pic>
        <p:nvPicPr>
          <p:cNvPr id="5" name="图片 6" descr="ppt5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7"/>
          <a:stretch/>
        </p:blipFill>
        <p:spPr bwMode="auto">
          <a:xfrm>
            <a:off x="0" y="5698274"/>
            <a:ext cx="9151145" cy="1159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23" y="6055483"/>
            <a:ext cx="990716" cy="445307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jpg"/><Relationship Id="rId3" Type="http://schemas.openxmlformats.org/officeDocument/2006/relationships/image" Target="../media/image27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3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更了不起的</a:t>
            </a:r>
            <a:r>
              <a:rPr lang="en-US" altLang="zh-CN" dirty="0" err="1" smtClean="0"/>
              <a:t>Node.js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i5ting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489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51542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6600" dirty="0"/>
              <a:t>开发大型软件</a:t>
            </a:r>
            <a:endParaRPr lang="en-US" altLang="zh-CN" sz="6600" dirty="0"/>
          </a:p>
        </p:txBody>
      </p:sp>
      <p:sp>
        <p:nvSpPr>
          <p:cNvPr id="3" name="矩形 2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680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221" y="1775326"/>
            <a:ext cx="7783269" cy="3850346"/>
          </a:xfrm>
        </p:spPr>
        <p:txBody>
          <a:bodyPr>
            <a:normAutofit/>
          </a:bodyPr>
          <a:lstStyle/>
          <a:p>
            <a:r>
              <a:rPr lang="zh-CN" altLang="en-US" dirty="0"/>
              <a:t>测试相关 </a:t>
            </a:r>
            <a:r>
              <a:rPr lang="en-US" altLang="zh-CN" dirty="0" err="1"/>
              <a:t>tdd</a:t>
            </a:r>
            <a:r>
              <a:rPr lang="en-US" altLang="zh-CN" dirty="0"/>
              <a:t> / </a:t>
            </a:r>
            <a:r>
              <a:rPr lang="en-US" altLang="zh-CN" dirty="0" err="1"/>
              <a:t>bdd</a:t>
            </a:r>
            <a:r>
              <a:rPr lang="en-US" altLang="zh-CN" dirty="0"/>
              <a:t> </a:t>
            </a:r>
            <a:r>
              <a:rPr lang="zh-CN" altLang="en-US" dirty="0"/>
              <a:t>测试覆盖率</a:t>
            </a:r>
          </a:p>
          <a:p>
            <a:r>
              <a:rPr lang="zh-TW" altLang="en-US" dirty="0"/>
              <a:t>规范化 </a:t>
            </a:r>
            <a:r>
              <a:rPr lang="en-US" altLang="zh-TW" dirty="0"/>
              <a:t>standard</a:t>
            </a:r>
            <a:r>
              <a:rPr lang="zh-TW" altLang="en-US" dirty="0"/>
              <a:t>、各种 </a:t>
            </a:r>
            <a:r>
              <a:rPr lang="en-US" altLang="zh-TW" dirty="0"/>
              <a:t>lint</a:t>
            </a:r>
            <a:r>
              <a:rPr lang="zh-TW" altLang="en-US" dirty="0"/>
              <a:t>、</a:t>
            </a:r>
            <a:r>
              <a:rPr lang="en-US" altLang="zh-TW" dirty="0"/>
              <a:t>hint</a:t>
            </a:r>
          </a:p>
          <a:p>
            <a:r>
              <a:rPr lang="zh-CN" altLang="en-US" dirty="0"/>
              <a:t>构建相关 </a:t>
            </a:r>
            <a:r>
              <a:rPr lang="en-US" altLang="zh-CN" dirty="0"/>
              <a:t>gulp</a:t>
            </a:r>
            <a:r>
              <a:rPr lang="zh-CN" altLang="en-US" dirty="0"/>
              <a:t>、</a:t>
            </a:r>
            <a:r>
              <a:rPr lang="en-US" altLang="zh-CN" dirty="0"/>
              <a:t>grunt</a:t>
            </a:r>
            <a:r>
              <a:rPr lang="zh-CN" altLang="en-US" dirty="0"/>
              <a:t>、</a:t>
            </a:r>
            <a:r>
              <a:rPr lang="en-US" altLang="zh-CN" dirty="0" err="1"/>
              <a:t>webpack</a:t>
            </a:r>
            <a:r>
              <a:rPr lang="zh-CN" altLang="en-US" dirty="0"/>
              <a:t>，大量插件</a:t>
            </a:r>
          </a:p>
          <a:p>
            <a:r>
              <a:rPr lang="zh-CN" altLang="en-US" dirty="0"/>
              <a:t>生成器 </a:t>
            </a:r>
            <a:r>
              <a:rPr lang="en-US" altLang="zh-CN" dirty="0" err="1"/>
              <a:t>yo</a:t>
            </a:r>
            <a:r>
              <a:rPr lang="en-US" altLang="zh-CN" dirty="0"/>
              <a:t> </a:t>
            </a:r>
            <a:r>
              <a:rPr lang="zh-CN" altLang="en-US" dirty="0"/>
              <a:t>等</a:t>
            </a:r>
          </a:p>
          <a:p>
            <a:r>
              <a:rPr lang="zh-CN" altLang="en-US" dirty="0"/>
              <a:t>包管理工具 </a:t>
            </a:r>
            <a:r>
              <a:rPr lang="en-US" altLang="zh-CN" dirty="0" err="1"/>
              <a:t>npm</a:t>
            </a:r>
            <a:r>
              <a:rPr lang="en-US" altLang="zh-CN" dirty="0"/>
              <a:t> </a:t>
            </a:r>
            <a:r>
              <a:rPr lang="zh-CN" altLang="en-US" dirty="0"/>
              <a:t>足够简单</a:t>
            </a:r>
            <a:r>
              <a:rPr lang="zh-CN" altLang="en-US" dirty="0" smtClean="0"/>
              <a:t>易用</a:t>
            </a:r>
            <a:endParaRPr lang="en-US" altLang="zh-CN" dirty="0" smtClean="0"/>
          </a:p>
          <a:p>
            <a:r>
              <a:rPr lang="en-US" altLang="zh-CN" dirty="0"/>
              <a:t>3</a:t>
            </a:r>
            <a:r>
              <a:rPr lang="zh-CN" altLang="en-US" dirty="0" smtClean="0"/>
              <a:t>法调试</a:t>
            </a:r>
            <a:r>
              <a:rPr lang="zh-CN" altLang="en-US" dirty="0" smtClean="0"/>
              <a:t>测试的改进</a:t>
            </a: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481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51542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6600" dirty="0" smtClean="0"/>
              <a:t>大前</a:t>
            </a:r>
            <a:r>
              <a:rPr lang="zh-CN" altLang="en-US" sz="6600" dirty="0"/>
              <a:t>端的基石</a:t>
            </a:r>
            <a:endParaRPr lang="en-US" altLang="zh-CN" sz="6600" dirty="0"/>
          </a:p>
        </p:txBody>
      </p:sp>
      <p:sp>
        <p:nvSpPr>
          <p:cNvPr id="3" name="矩形 2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118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FmhhMrNOxGbtJijkiKLKXBUgkf-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7718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4592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 descr="overview.pn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3" r="9673"/>
          <a:stretch>
            <a:fillRect/>
          </a:stretch>
        </p:blipFill>
        <p:spPr>
          <a:xfrm>
            <a:off x="1018740" y="12329"/>
            <a:ext cx="7353114" cy="6658297"/>
          </a:xfrm>
        </p:spPr>
      </p:pic>
      <p:sp>
        <p:nvSpPr>
          <p:cNvPr id="6" name="矩形 5"/>
          <p:cNvSpPr/>
          <p:nvPr/>
        </p:nvSpPr>
        <p:spPr>
          <a:xfrm>
            <a:off x="136072" y="6208597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4071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51542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6600" dirty="0"/>
              <a:t>跨平台</a:t>
            </a:r>
            <a:endParaRPr lang="en-US" altLang="zh-CN" sz="6600" dirty="0"/>
          </a:p>
        </p:txBody>
      </p:sp>
      <p:sp>
        <p:nvSpPr>
          <p:cNvPr id="3" name="矩形 2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074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debu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63" y="-339526"/>
            <a:ext cx="10190850" cy="735187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180132" y="1760478"/>
            <a:ext cx="1107996" cy="336673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CN" altLang="en-US" sz="6000" b="1" i="1" dirty="0" smtClean="0">
                <a:solidFill>
                  <a:schemeClr val="accent6"/>
                </a:solidFill>
              </a:rPr>
              <a:t>眼熟么？</a:t>
            </a:r>
            <a:endParaRPr kumimoji="1" lang="zh-CN" altLang="en-US" sz="6000" b="1" i="1" dirty="0">
              <a:solidFill>
                <a:schemeClr val="accent6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932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263" y="100601"/>
            <a:ext cx="5351082" cy="5531204"/>
          </a:xfrm>
          <a:prstGeom prst="rect">
            <a:avLst/>
          </a:prstGeom>
        </p:spPr>
      </p:pic>
      <p:pic>
        <p:nvPicPr>
          <p:cNvPr id="9" name="图片 8" descr="Screen Shot 2016-10-09 at 2.52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186" y="1660846"/>
            <a:ext cx="2733675" cy="1079500"/>
          </a:xfrm>
          <a:prstGeom prst="rect">
            <a:avLst/>
          </a:prstGeom>
        </p:spPr>
      </p:pic>
      <p:pic>
        <p:nvPicPr>
          <p:cNvPr id="10" name="图片 9" descr="Screen Shot 2016-10-09 at 2.48.5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41" y="3548413"/>
            <a:ext cx="3610364" cy="16905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312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51542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6600" dirty="0"/>
              <a:t>无处不在的</a:t>
            </a:r>
            <a:r>
              <a:rPr lang="en-US" altLang="zh-CN" sz="6600" dirty="0" err="1"/>
              <a:t>npm</a:t>
            </a:r>
            <a:endParaRPr lang="en-US" altLang="zh-CN" sz="6600" dirty="0"/>
          </a:p>
        </p:txBody>
      </p:sp>
      <p:sp>
        <p:nvSpPr>
          <p:cNvPr id="3" name="矩形 2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323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Screen Shot 2016-10-09 at 3.12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237059" cy="6953883"/>
          </a:xfrm>
          <a:prstGeom prst="rect">
            <a:avLst/>
          </a:prstGeom>
        </p:spPr>
      </p:pic>
      <p:pic>
        <p:nvPicPr>
          <p:cNvPr id="8" name="图片 7" descr="Screen Shot 2016-10-09 at 3.16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838" y="12575"/>
            <a:ext cx="2975162" cy="694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1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5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6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35</a:t>
            </a:r>
            <a:r>
              <a:rPr lang="zh-CN" altLang="en-US" dirty="0" smtClean="0"/>
              <a:t>万</a:t>
            </a:r>
            <a:r>
              <a:rPr lang="en-US" altLang="zh-CN" dirty="0" smtClean="0"/>
              <a:t>+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221" y="1775326"/>
            <a:ext cx="7721621" cy="3850346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/>
              <a:t>完善的</a:t>
            </a:r>
            <a:r>
              <a:rPr lang="en-US" altLang="zh-TW" dirty="0" err="1"/>
              <a:t>npm</a:t>
            </a:r>
            <a:r>
              <a:rPr lang="zh-TW" altLang="en-US" dirty="0"/>
              <a:t>生态链，秒发，你可以黑，但你无法替代</a:t>
            </a:r>
          </a:p>
          <a:p>
            <a:r>
              <a:rPr lang="en-US" altLang="zh-TW" dirty="0"/>
              <a:t>yarn</a:t>
            </a:r>
            <a:r>
              <a:rPr lang="zh-TW" altLang="en-US" dirty="0"/>
              <a:t>一周内</a:t>
            </a:r>
            <a:r>
              <a:rPr lang="en-US" altLang="zh-TW" dirty="0"/>
              <a:t>1w+ star</a:t>
            </a:r>
            <a:r>
              <a:rPr lang="zh-TW" altLang="en-US" dirty="0"/>
              <a:t>的明星项目</a:t>
            </a:r>
          </a:p>
          <a:p>
            <a:r>
              <a:rPr lang="en-US" altLang="zh-TW" dirty="0" err="1"/>
              <a:t>npm</a:t>
            </a:r>
            <a:r>
              <a:rPr lang="en-US" altLang="zh-TW" dirty="0"/>
              <a:t> scripts</a:t>
            </a:r>
            <a:r>
              <a:rPr lang="zh-TW" altLang="en-US" dirty="0"/>
              <a:t>更广泛，举例</a:t>
            </a:r>
            <a:r>
              <a:rPr lang="en-US" altLang="zh-TW" dirty="0" err="1"/>
              <a:t>ghooks</a:t>
            </a:r>
            <a:endParaRPr lang="en-US" altLang="zh-TW" dirty="0"/>
          </a:p>
          <a:p>
            <a:r>
              <a:rPr lang="en-US" altLang="zh-TW" dirty="0"/>
              <a:t>binary</a:t>
            </a:r>
            <a:r>
              <a:rPr lang="zh-TW" altLang="en-US" dirty="0"/>
              <a:t>命令行简单强大</a:t>
            </a:r>
          </a:p>
          <a:p>
            <a:r>
              <a:rPr lang="en-US" altLang="zh-TW" dirty="0"/>
              <a:t>scaffold</a:t>
            </a:r>
            <a:r>
              <a:rPr lang="zh-TW" altLang="en-US" dirty="0"/>
              <a:t>脚手架</a:t>
            </a:r>
          </a:p>
          <a:p>
            <a:r>
              <a:rPr lang="zh-TW" altLang="en-US" dirty="0"/>
              <a:t>私服</a:t>
            </a:r>
          </a:p>
          <a:p>
            <a:r>
              <a:rPr lang="en-US" altLang="zh-TW" dirty="0"/>
              <a:t>private</a:t>
            </a:r>
            <a:r>
              <a:rPr lang="zh-TW" altLang="en-US" dirty="0"/>
              <a:t>模块</a:t>
            </a:r>
          </a:p>
          <a:p>
            <a:r>
              <a:rPr lang="en-US" altLang="zh-TW" dirty="0"/>
              <a:t>nan</a:t>
            </a:r>
            <a:r>
              <a:rPr lang="zh-TW" altLang="en-US" dirty="0"/>
              <a:t>：使用</a:t>
            </a:r>
            <a:r>
              <a:rPr lang="en-US" altLang="zh-TW" dirty="0"/>
              <a:t>c/</a:t>
            </a:r>
            <a:r>
              <a:rPr lang="en-US" altLang="zh-TW" dirty="0" err="1"/>
              <a:t>c++</a:t>
            </a:r>
            <a:r>
              <a:rPr lang="zh-TW" altLang="en-US" dirty="0"/>
              <a:t>扩展</a:t>
            </a: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870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异步流程</a:t>
            </a:r>
            <a:endParaRPr lang="en-US" dirty="0"/>
          </a:p>
        </p:txBody>
      </p:sp>
      <p:pic>
        <p:nvPicPr>
          <p:cNvPr id="3" name="图片 2" descr="FmbZcLrkY4ThT1yQoV9vnyPfioDV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" y="804798"/>
            <a:ext cx="5651036" cy="5319156"/>
          </a:xfrm>
          <a:prstGeom prst="rect">
            <a:avLst/>
          </a:prstGeom>
        </p:spPr>
      </p:pic>
      <p:pic>
        <p:nvPicPr>
          <p:cNvPr id="4" name="图片 3" descr="FsP2jIneBIpGukP8pNW4ez7ps0q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78" y="993416"/>
            <a:ext cx="4158827" cy="464578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9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111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111"/>
            <a:ext cx="4648274" cy="3116065"/>
          </a:xfrm>
          <a:prstGeom prst="rect">
            <a:avLst/>
          </a:prstGeom>
        </p:spPr>
      </p:pic>
      <p:pic>
        <p:nvPicPr>
          <p:cNvPr id="3" name="图片 2" descr="2222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178" y="213771"/>
            <a:ext cx="7196071" cy="513053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5365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Screen Shot 2016-10-09 at 2.21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48"/>
            <a:ext cx="9144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06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Screen Shot 2016-10-09 at 5.35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4485"/>
            <a:ext cx="4905989" cy="3405569"/>
          </a:xfrm>
          <a:prstGeom prst="rect">
            <a:avLst/>
          </a:prstGeom>
        </p:spPr>
      </p:pic>
      <p:pic>
        <p:nvPicPr>
          <p:cNvPr id="5" name="图片 4" descr="Screen Shot 2016-10-09 at 5.35.07 PM.png"/>
          <p:cNvPicPr>
            <a:picLocks noChangeAspect="1"/>
          </p:cNvPicPr>
          <p:nvPr/>
        </p:nvPicPr>
        <p:blipFill>
          <a:blip r:embed="rId3">
            <a:alphaModFix amt="9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856" y="157207"/>
            <a:ext cx="5530144" cy="420626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575258" y="528144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1" dirty="0" smtClean="0"/>
              <a:t>技术选型</a:t>
            </a:r>
            <a:endParaRPr kumimoji="1" lang="zh-CN" altLang="en-US" sz="6000" b="1" dirty="0"/>
          </a:p>
        </p:txBody>
      </p:sp>
      <p:sp>
        <p:nvSpPr>
          <p:cNvPr id="6" name="矩形 5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930566" y="251511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rgbClr val="70AD47"/>
                </a:solidFill>
              </a:rPr>
              <a:t>Nunjunks</a:t>
            </a:r>
            <a:endParaRPr kumimoji="1" lang="zh-CN" altLang="en-US" dirty="0">
              <a:solidFill>
                <a:srgbClr val="70AD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023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Screen Shot 2016-10-09 at 5.49.2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8" b="1808"/>
          <a:stretch>
            <a:fillRect/>
          </a:stretch>
        </p:blipFill>
        <p:spPr>
          <a:xfrm>
            <a:off x="-406890" y="484431"/>
            <a:ext cx="6682687" cy="5111370"/>
          </a:xfr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807159" y="1919077"/>
            <a:ext cx="2949178" cy="3652024"/>
          </a:xfrm>
        </p:spPr>
        <p:txBody>
          <a:bodyPr/>
          <a:lstStyle/>
          <a:p>
            <a:r>
              <a:rPr kumimoji="1" lang="zh-CN" altLang="en-US" sz="4400" b="1" dirty="0" smtClean="0"/>
              <a:t>变化</a:t>
            </a:r>
            <a:endParaRPr kumimoji="1" lang="en-US" altLang="zh-CN" sz="4400" b="1" dirty="0" smtClean="0"/>
          </a:p>
          <a:p>
            <a:endParaRPr kumimoji="1" lang="en-US" altLang="zh-CN" sz="2800" dirty="0"/>
          </a:p>
          <a:p>
            <a:pPr marL="285750" indent="-285750">
              <a:buFont typeface="Arial"/>
              <a:buChar char="•"/>
            </a:pPr>
            <a:r>
              <a:rPr kumimoji="1" lang="en-US" altLang="zh-CN" sz="2800" dirty="0" smtClean="0"/>
              <a:t>Es6</a:t>
            </a:r>
            <a:r>
              <a:rPr kumimoji="1" lang="zh-CN" altLang="en-US" sz="2800" dirty="0" smtClean="0"/>
              <a:t>语法</a:t>
            </a:r>
            <a:endParaRPr kumimoji="1" lang="en-US" altLang="zh-CN" sz="2800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sz="2800" dirty="0" smtClean="0"/>
              <a:t>异步流程控制</a:t>
            </a:r>
            <a:endParaRPr kumimoji="1" lang="en-US" altLang="zh-CN" sz="2800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CN" sz="2800" dirty="0" smtClean="0"/>
              <a:t>Koa</a:t>
            </a:r>
            <a:r>
              <a:rPr kumimoji="1" lang="zh-CN" altLang="en-US" sz="2800" dirty="0" smtClean="0"/>
              <a:t>框架</a:t>
            </a:r>
            <a:endParaRPr kumimoji="1"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7261886" y="478916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465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2119" y="130255"/>
            <a:ext cx="2949178" cy="1600200"/>
          </a:xfrm>
        </p:spPr>
        <p:txBody>
          <a:bodyPr>
            <a:normAutofit/>
          </a:bodyPr>
          <a:lstStyle/>
          <a:p>
            <a:r>
              <a:rPr kumimoji="1" lang="zh-CN" altLang="en-US" sz="4000" dirty="0" smtClean="0"/>
              <a:t>一个回形针</a:t>
            </a:r>
            <a:r>
              <a:rPr kumimoji="1" lang="en-US" altLang="zh-CN" sz="4000" dirty="0" smtClean="0"/>
              <a:t/>
            </a:r>
            <a:br>
              <a:rPr kumimoji="1" lang="en-US" altLang="zh-CN" sz="4000" dirty="0" smtClean="0"/>
            </a:br>
            <a:r>
              <a:rPr kumimoji="1" lang="zh-CN" altLang="en-US" sz="4000" dirty="0" smtClean="0"/>
              <a:t>三种中间件</a:t>
            </a:r>
            <a:endParaRPr kumimoji="1"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 descr="145987983480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93" y="2034395"/>
            <a:ext cx="3217157" cy="3699730"/>
          </a:xfrm>
          <a:prstGeom prst="rect">
            <a:avLst/>
          </a:prstGeom>
        </p:spPr>
      </p:pic>
      <p:pic>
        <p:nvPicPr>
          <p:cNvPr id="8" name="内容占位符 7" descr="koa-middleware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62" r="-7662"/>
          <a:stretch>
            <a:fillRect/>
          </a:stretch>
        </p:blipFill>
        <p:spPr>
          <a:xfrm>
            <a:off x="4189167" y="270650"/>
            <a:ext cx="6069128" cy="6305550"/>
          </a:xfrm>
        </p:spPr>
      </p:pic>
      <p:sp>
        <p:nvSpPr>
          <p:cNvPr id="7" name="矩形 6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4463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中不同的中间件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222" y="1775326"/>
            <a:ext cx="3886200" cy="3850346"/>
          </a:xfrm>
        </p:spPr>
        <p:txBody>
          <a:bodyPr/>
          <a:lstStyle/>
          <a:p>
            <a:r>
              <a:rPr lang="en-US" dirty="0"/>
              <a:t>common function</a:t>
            </a:r>
          </a:p>
          <a:p>
            <a:r>
              <a:rPr lang="en-US" dirty="0" err="1"/>
              <a:t>async</a:t>
            </a:r>
            <a:r>
              <a:rPr lang="en-US" dirty="0"/>
              <a:t> function</a:t>
            </a:r>
          </a:p>
          <a:p>
            <a:r>
              <a:rPr lang="en-US" dirty="0" err="1"/>
              <a:t>generatorFunction</a:t>
            </a: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7" name="图片 6" descr="Screen Shot 2016-11-24 at 7.59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17" y="1508972"/>
            <a:ext cx="6414902" cy="3782437"/>
          </a:xfrm>
          <a:prstGeom prst="rect">
            <a:avLst/>
          </a:prstGeom>
        </p:spPr>
      </p:pic>
      <p:pic>
        <p:nvPicPr>
          <p:cNvPr id="8" name="图片 7" descr="Screen Shot 2016-11-24 at 7.59.2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30" y="1689699"/>
            <a:ext cx="8850970" cy="3722726"/>
          </a:xfrm>
          <a:prstGeom prst="rect">
            <a:avLst/>
          </a:prstGeom>
        </p:spPr>
      </p:pic>
      <p:pic>
        <p:nvPicPr>
          <p:cNvPr id="9" name="图片 8" descr="Screen Shot 2016-11-24 at 7.59.3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31" y="1708907"/>
            <a:ext cx="8610914" cy="376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6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koa-ke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5896"/>
            <a:ext cx="9144000" cy="72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7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前后端分离</a:t>
            </a: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8" name="直线连接符 7"/>
          <p:cNvCxnSpPr/>
          <p:nvPr/>
        </p:nvCxnSpPr>
        <p:spPr>
          <a:xfrm flipV="1">
            <a:off x="493187" y="3230195"/>
            <a:ext cx="7878667" cy="739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1035693" y="2145244"/>
            <a:ext cx="1787803" cy="6164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dirty="0" smtClean="0">
                <a:solidFill>
                  <a:schemeClr val="bg1"/>
                </a:solidFill>
              </a:rPr>
              <a:t>Admin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827945" y="2112709"/>
            <a:ext cx="1787803" cy="6164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dirty="0" smtClean="0">
                <a:solidFill>
                  <a:srgbClr val="FFFFFF"/>
                </a:solidFill>
              </a:rPr>
              <a:t>web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620193" y="2104832"/>
            <a:ext cx="1787803" cy="6164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dirty="0" smtClean="0">
                <a:solidFill>
                  <a:srgbClr val="FFFFFF"/>
                </a:solidFill>
              </a:rPr>
              <a:t>h5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52578" y="24411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小程序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003259" y="19849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移动端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8367768" y="298361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nginx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713826" y="4389120"/>
            <a:ext cx="977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Api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java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333457" y="4356585"/>
            <a:ext cx="1075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Api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node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4866783" y="4336379"/>
            <a:ext cx="96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Api</a:t>
            </a:r>
            <a:r>
              <a:rPr kumimoji="1" lang="zh-CN" altLang="en-US" dirty="0" smtClean="0"/>
              <a:t>  </a:t>
            </a:r>
            <a:r>
              <a:rPr kumimoji="1" lang="en-US" altLang="zh-CN" dirty="0" err="1" smtClean="0"/>
              <a:t>php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2724860" y="3575407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Api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Gateway</a:t>
            </a:r>
            <a:endParaRPr kumimoji="1" lang="zh-CN" altLang="en-US" dirty="0"/>
          </a:p>
        </p:txBody>
      </p:sp>
      <p:cxnSp>
        <p:nvCxnSpPr>
          <p:cNvPr id="23" name="直线连接符 22"/>
          <p:cNvCxnSpPr/>
          <p:nvPr/>
        </p:nvCxnSpPr>
        <p:spPr>
          <a:xfrm>
            <a:off x="826089" y="2058941"/>
            <a:ext cx="0" cy="29712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94550" y="24904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前</a:t>
            </a:r>
            <a:endParaRPr kumimoji="1"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419209" y="405623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后</a:t>
            </a:r>
            <a:endParaRPr kumimoji="1"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1812463" y="3402801"/>
            <a:ext cx="3834531" cy="71508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dirty="0" err="1"/>
              <a:t>Api</a:t>
            </a:r>
            <a:r>
              <a:rPr kumimoji="1" lang="zh-CN" altLang="en-US" dirty="0"/>
              <a:t> </a:t>
            </a:r>
            <a:r>
              <a:rPr kumimoji="1" lang="en-US" altLang="zh-CN" dirty="0"/>
              <a:t>Gateway</a:t>
            </a:r>
            <a:endParaRPr kumimoji="1" lang="zh-CN" altLang="en-US" dirty="0"/>
          </a:p>
        </p:txBody>
      </p:sp>
      <p:pic>
        <p:nvPicPr>
          <p:cNvPr id="27" name="图片 26" descr="Screen Shot 2016-11-24 at 10.32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259590" cy="695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7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WechatIMG6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490" y="86303"/>
            <a:ext cx="55522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zh-CN" dirty="0" smtClean="0"/>
              <a:t>5ting</a:t>
            </a:r>
            <a:r>
              <a:rPr lang="zh-CN" altLang="en-US" dirty="0" smtClean="0"/>
              <a:t>：一个开源爱好者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66" y="2153743"/>
            <a:ext cx="2936492" cy="239834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36419" y="6299992"/>
            <a:ext cx="498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/>
              <a:t>https://</a:t>
            </a:r>
            <a:r>
              <a:rPr kumimoji="1" lang="en-US" altLang="zh-CN" sz="3600" dirty="0" err="1"/>
              <a:t>github.com</a:t>
            </a:r>
            <a:r>
              <a:rPr kumimoji="1" lang="en-US" altLang="zh-CN" sz="3600" dirty="0"/>
              <a:t>/i5ting</a:t>
            </a:r>
            <a:endParaRPr kumimoji="1" lang="zh-CN" altLang="en-US" sz="3600" dirty="0"/>
          </a:p>
        </p:txBody>
      </p:sp>
      <p:sp>
        <p:nvSpPr>
          <p:cNvPr id="7" name="矩形 6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5021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对错之外，还有啥？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3" name="图片 2" descr="11402137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067" y="1997864"/>
            <a:ext cx="56864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33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真正的喜爱，才没有伤害</a:t>
            </a:r>
            <a:endParaRPr lang="en-US" dirty="0"/>
          </a:p>
        </p:txBody>
      </p:sp>
      <p:pic>
        <p:nvPicPr>
          <p:cNvPr id="5" name="图片 4" descr="Screen Shot 2016-10-09 at 2.33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33" y="1838168"/>
            <a:ext cx="7324725" cy="46482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245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2297495" y="1787703"/>
            <a:ext cx="7129420" cy="1657801"/>
          </a:xfrm>
        </p:spPr>
        <p:txBody>
          <a:bodyPr vert="horz">
            <a:noAutofit/>
          </a:bodyPr>
          <a:lstStyle/>
          <a:p>
            <a:pPr marL="0" indent="0" algn="ctr">
              <a:buNone/>
            </a:pPr>
            <a:r>
              <a:rPr kumimoji="1" lang="en-US" altLang="zh-CN" sz="5400" dirty="0" err="1" smtClean="0"/>
              <a:t>console.log</a:t>
            </a:r>
            <a:r>
              <a:rPr kumimoji="1" lang="en-US" altLang="zh-CN" sz="5400" dirty="0" smtClean="0"/>
              <a:t>(‘</a:t>
            </a:r>
            <a:r>
              <a:rPr kumimoji="1" lang="en-US" altLang="zh-CN" sz="5400" dirty="0" smtClean="0"/>
              <a:t>The</a:t>
            </a:r>
            <a:r>
              <a:rPr kumimoji="1" lang="zh-CN" altLang="en-US" sz="5400" dirty="0" smtClean="0"/>
              <a:t> </a:t>
            </a:r>
            <a:r>
              <a:rPr kumimoji="1" lang="en-US" altLang="zh-CN" sz="5400" dirty="0" smtClean="0"/>
              <a:t>End,</a:t>
            </a:r>
            <a:r>
              <a:rPr kumimoji="1" lang="zh-CN" altLang="en-US" sz="5400" dirty="0" smtClean="0"/>
              <a:t> </a:t>
            </a:r>
            <a:r>
              <a:rPr kumimoji="1" lang="en-US" altLang="zh-CN" sz="5400" dirty="0" smtClean="0"/>
              <a:t>Thanks</a:t>
            </a:r>
            <a:r>
              <a:rPr kumimoji="1" lang="en-US" altLang="zh-CN" sz="5400" dirty="0" smtClean="0"/>
              <a:t>’)</a:t>
            </a:r>
            <a:endParaRPr kumimoji="1" lang="zh-CN" altLang="en-US" sz="5400" dirty="0"/>
          </a:p>
        </p:txBody>
      </p:sp>
      <p:sp>
        <p:nvSpPr>
          <p:cNvPr id="5" name="文本框 4"/>
          <p:cNvSpPr txBox="1"/>
          <p:nvPr/>
        </p:nvSpPr>
        <p:spPr>
          <a:xfrm>
            <a:off x="8940067" y="325688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 descr="Screen Shot 2016-10-09 at 2.37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99" y="1367336"/>
            <a:ext cx="1819275" cy="3225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83571" y="4061672"/>
            <a:ext cx="498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/>
              <a:t>https://</a:t>
            </a:r>
            <a:r>
              <a:rPr kumimoji="1" lang="en-US" altLang="zh-CN" sz="3600" dirty="0" err="1"/>
              <a:t>github.com</a:t>
            </a:r>
            <a:r>
              <a:rPr kumimoji="1" lang="en-US" altLang="zh-CN" sz="3600" dirty="0"/>
              <a:t>/i5ting</a:t>
            </a:r>
            <a:endParaRPr kumimoji="1" lang="zh-CN" altLang="en-US" sz="3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19728"/>
            <a:ext cx="2811166" cy="4191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049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Screen Shot 2016-11-23 at 3.27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58" y="2033711"/>
            <a:ext cx="4686300" cy="1727200"/>
          </a:xfrm>
          <a:prstGeom prst="rect">
            <a:avLst/>
          </a:prstGeom>
        </p:spPr>
      </p:pic>
      <p:pic>
        <p:nvPicPr>
          <p:cNvPr id="6" name="图片 5" descr="67a02e49c54932d162441945a850f4f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696" y="480"/>
            <a:ext cx="5528450" cy="679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51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Screen Shot 2016-11-23 at 3.29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01" y="456173"/>
            <a:ext cx="46736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80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你离不开</a:t>
            </a:r>
            <a:r>
              <a:rPr kumimoji="1" lang="en-US" altLang="zh-TW" dirty="0" smtClean="0"/>
              <a:t>Node</a:t>
            </a:r>
            <a:r>
              <a:rPr kumimoji="1" lang="zh-CN" altLang="en-US" dirty="0" smtClean="0"/>
              <a:t>.</a:t>
            </a:r>
            <a:r>
              <a:rPr kumimoji="1" lang="en-US" altLang="zh-CN" dirty="0" err="1" smtClean="0"/>
              <a:t>js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初衷，</a:t>
            </a:r>
            <a:r>
              <a:rPr kumimoji="1" lang="en-US" altLang="zh-CN" dirty="0"/>
              <a:t>server</a:t>
            </a:r>
            <a:r>
              <a:rPr kumimoji="1" lang="zh-CN" altLang="en-US" dirty="0"/>
              <a:t>端，不想成了前端开发的基础设施，命令行辅助工具，甚至可以是运维，移动端：</a:t>
            </a:r>
            <a:r>
              <a:rPr kumimoji="1" lang="en-US" altLang="zh-CN" dirty="0" err="1"/>
              <a:t>cordova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pc</a:t>
            </a:r>
            <a:r>
              <a:rPr kumimoji="1" lang="zh-CN" altLang="en-US" dirty="0"/>
              <a:t>端：</a:t>
            </a:r>
            <a:r>
              <a:rPr kumimoji="1" lang="en-US" altLang="zh-CN" dirty="0" err="1"/>
              <a:t>nw.js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electron</a:t>
            </a:r>
            <a:r>
              <a:rPr kumimoji="1" lang="zh-CN" altLang="en-US" dirty="0"/>
              <a:t>，组件化，构建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78473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以前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我们总是喜欢拿异步说事儿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现在我们拿都小程序说事儿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923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除了</a:t>
            </a:r>
            <a:r>
              <a:rPr lang="zh-CN" altLang="en-US" dirty="0" smtClean="0"/>
              <a:t>性能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其</a:t>
            </a:r>
            <a:r>
              <a:rPr lang="zh-CN" altLang="en-US" dirty="0"/>
              <a:t>他都是病？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不按照流程办事</a:t>
            </a:r>
            <a:r>
              <a:rPr lang="en-US" dirty="0" smtClean="0"/>
              <a:t>，</a:t>
            </a:r>
            <a:r>
              <a:rPr lang="en-US" dirty="0" err="1" smtClean="0"/>
              <a:t>当然都是</a:t>
            </a:r>
            <a:r>
              <a:rPr lang="en-US" dirty="0" err="1" smtClean="0"/>
              <a:t>病</a:t>
            </a:r>
            <a:r>
              <a:rPr lang="en-US" dirty="0" err="1" smtClean="0"/>
              <a:t>，io密集型，即使不优化</a:t>
            </a:r>
            <a:r>
              <a:rPr lang="en-US" dirty="0" err="1"/>
              <a:t>，</a:t>
            </a:r>
            <a:r>
              <a:rPr lang="en-US" dirty="0" err="1" smtClean="0"/>
              <a:t>go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55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更了不起的</a:t>
            </a:r>
            <a:r>
              <a:rPr lang="en-US" altLang="zh-CN" dirty="0" err="1" smtClean="0"/>
              <a:t>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222" y="1775326"/>
            <a:ext cx="3886200" cy="3850346"/>
          </a:xfrm>
        </p:spPr>
        <p:txBody>
          <a:bodyPr/>
          <a:lstStyle/>
          <a:p>
            <a:r>
              <a:rPr lang="zh-CN" altLang="en-US" dirty="0" smtClean="0"/>
              <a:t>开发大型软件</a:t>
            </a:r>
            <a:endParaRPr lang="en-US" altLang="zh-CN" dirty="0" smtClean="0"/>
          </a:p>
          <a:p>
            <a:r>
              <a:rPr lang="zh-CN" altLang="en-US" dirty="0" smtClean="0"/>
              <a:t>大前端的基石</a:t>
            </a:r>
            <a:endParaRPr lang="en-US" altLang="zh-CN" dirty="0" smtClean="0"/>
          </a:p>
          <a:p>
            <a:r>
              <a:rPr lang="zh-CN" altLang="en-US" dirty="0" smtClean="0"/>
              <a:t>跨</a:t>
            </a:r>
            <a:r>
              <a:rPr lang="zh-CN" altLang="en-US" dirty="0" smtClean="0"/>
              <a:t>平台</a:t>
            </a:r>
            <a:endParaRPr lang="en-US" altLang="zh-CN" dirty="0" smtClean="0"/>
          </a:p>
          <a:p>
            <a:r>
              <a:rPr lang="zh-CN" altLang="en-US" dirty="0"/>
              <a:t>无处不在的</a:t>
            </a:r>
            <a:r>
              <a:rPr lang="en-US" altLang="zh-CN" dirty="0" err="1" smtClean="0"/>
              <a:t>npm</a:t>
            </a:r>
            <a:endParaRPr lang="en-US" altLang="zh-CN" dirty="0" smtClean="0"/>
          </a:p>
          <a:p>
            <a:r>
              <a:rPr lang="zh-CN" altLang="en-US" dirty="0" smtClean="0"/>
              <a:t>异步流程控制</a:t>
            </a:r>
            <a:endParaRPr lang="en-US" altLang="zh-CN" dirty="0" smtClean="0"/>
          </a:p>
          <a:p>
            <a:r>
              <a:rPr lang="en-US" altLang="zh-CN" dirty="0" smtClean="0"/>
              <a:t>Koa</a:t>
            </a:r>
            <a:r>
              <a:rPr lang="zh-CN" altLang="en-US" dirty="0" smtClean="0"/>
              <a:t> </a:t>
            </a:r>
            <a:r>
              <a:rPr lang="en-US" altLang="zh-CN" dirty="0" smtClean="0"/>
              <a:t>2.x</a:t>
            </a:r>
          </a:p>
          <a:p>
            <a:r>
              <a:rPr lang="zh-CN" altLang="en-US" dirty="0" smtClean="0"/>
              <a:t>前后端分离</a:t>
            </a: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596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>
            <a:solidFill>
              <a:schemeClr val="accent6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1947</TotalTime>
  <Words>254</Words>
  <Application>Microsoft Macintosh PowerPoint</Application>
  <PresentationFormat>全屏显示(4:3)</PresentationFormat>
  <Paragraphs>70</Paragraphs>
  <Slides>32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34" baseType="lpstr">
      <vt:lpstr>Custom Design</vt:lpstr>
      <vt:lpstr>自定义设计方案</vt:lpstr>
      <vt:lpstr>更了不起的Node.js</vt:lpstr>
      <vt:lpstr>PowerPoint 演示文稿</vt:lpstr>
      <vt:lpstr>i5ting：一个开源爱好者</vt:lpstr>
      <vt:lpstr>PowerPoint 演示文稿</vt:lpstr>
      <vt:lpstr>PowerPoint 演示文稿</vt:lpstr>
      <vt:lpstr>你离不开Node.js</vt:lpstr>
      <vt:lpstr>以前 我们总是喜欢拿异步说事儿</vt:lpstr>
      <vt:lpstr>除了性能 其他都是病？</vt:lpstr>
      <vt:lpstr>更了不起的Node.js</vt:lpstr>
      <vt:lpstr>开发大型软件</vt:lpstr>
      <vt:lpstr>PowerPoint 演示文稿</vt:lpstr>
      <vt:lpstr>大前端的基石</vt:lpstr>
      <vt:lpstr>PowerPoint 演示文稿</vt:lpstr>
      <vt:lpstr>PowerPoint 演示文稿</vt:lpstr>
      <vt:lpstr>跨平台</vt:lpstr>
      <vt:lpstr>PowerPoint 演示文稿</vt:lpstr>
      <vt:lpstr>PowerPoint 演示文稿</vt:lpstr>
      <vt:lpstr>无处不在的npm</vt:lpstr>
      <vt:lpstr>PowerPoint 演示文稿</vt:lpstr>
      <vt:lpstr>35万+</vt:lpstr>
      <vt:lpstr>异步流程</vt:lpstr>
      <vt:lpstr>PowerPoint 演示文稿</vt:lpstr>
      <vt:lpstr>Node Style</vt:lpstr>
      <vt:lpstr>PowerPoint 演示文稿</vt:lpstr>
      <vt:lpstr>PowerPoint 演示文稿</vt:lpstr>
      <vt:lpstr>一个回形针 三种中间件</vt:lpstr>
      <vt:lpstr>3中不同的中间件</vt:lpstr>
      <vt:lpstr>PowerPoint 演示文稿</vt:lpstr>
      <vt:lpstr>前后端分离</vt:lpstr>
      <vt:lpstr>对错之外，还有啥？</vt:lpstr>
      <vt:lpstr>真正的喜爱，才没有伤害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lijingfei</dc:creator>
  <cp:lastModifiedBy>sang alfred</cp:lastModifiedBy>
  <cp:revision>181</cp:revision>
  <dcterms:created xsi:type="dcterms:W3CDTF">2016-09-21T09:31:00Z</dcterms:created>
  <dcterms:modified xsi:type="dcterms:W3CDTF">2016-11-24T05:34:17Z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2052-10.1.0.5975</vt:lpwstr>
  </property>
</Properties>
</file>